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82" r:id="rId2"/>
    <p:sldId id="270" r:id="rId3"/>
    <p:sldId id="271" r:id="rId4"/>
    <p:sldId id="259" r:id="rId5"/>
    <p:sldId id="277" r:id="rId6"/>
    <p:sldId id="275" r:id="rId7"/>
    <p:sldId id="281" r:id="rId8"/>
    <p:sldId id="280" r:id="rId9"/>
    <p:sldId id="285" r:id="rId10"/>
    <p:sldId id="286" r:id="rId11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29" autoAdjust="0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C4356-1C89-8C47-89A6-016CBA321961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07009-EEFC-0F48-83EA-2BDD4B763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12BDF8-4AEA-4FE0-A025-321E0978CA26}" type="slidenum">
              <a:rPr/>
              <a:pPr/>
              <a:t>2</a:t>
            </a:fld>
            <a:endParaRPr lang="en-GB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 технологии которые</a:t>
            </a:r>
            <a:r>
              <a:rPr lang="ru-RU" baseline="0" dirty="0" smtClean="0"/>
              <a:t> дают наиболее высокую добавленную стоимость и </a:t>
            </a:r>
            <a:r>
              <a:rPr lang="ru-RU" baseline="0" dirty="0" err="1" smtClean="0"/>
              <a:t>промышленностбпереходи</a:t>
            </a:r>
            <a:r>
              <a:rPr lang="ru-RU" baseline="0" dirty="0" smtClean="0"/>
              <a:t> туда</a:t>
            </a:r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3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8" y="8689976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3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r>
              <a:rPr lang="ru-RU" noProof="1" smtClean="0">
                <a:cs typeface="Calibri" pitchFamily="34" charset="0"/>
              </a:rPr>
              <a:t>Воспроизведенные препараты</a:t>
            </a:r>
          </a:p>
          <a:p>
            <a:pPr eaLnBrk="1" hangingPunct="1"/>
            <a:r>
              <a:rPr lang="ru-RU" noProof="1" smtClean="0">
                <a:cs typeface="Calibri" pitchFamily="34" charset="0"/>
              </a:rPr>
              <a:t>Обнаружение</a:t>
            </a:r>
            <a:r>
              <a:rPr lang="ru-RU" baseline="0" noProof="1" smtClean="0">
                <a:cs typeface="Calibri" pitchFamily="34" charset="0"/>
              </a:rPr>
              <a:t> </a:t>
            </a:r>
            <a:r>
              <a:rPr lang="en-US" baseline="0" noProof="1" smtClean="0">
                <a:cs typeface="Calibri" pitchFamily="34" charset="0"/>
              </a:rPr>
              <a:t>GLP</a:t>
            </a:r>
            <a:endParaRPr lang="ru-RU" baseline="0" noProof="1" smtClean="0">
              <a:cs typeface="Calibri" pitchFamily="34" charset="0"/>
            </a:endParaRPr>
          </a:p>
          <a:p>
            <a:pPr eaLnBrk="1" hangingPunct="1"/>
            <a:r>
              <a:rPr lang="ru-RU" baseline="0" noProof="1" smtClean="0">
                <a:cs typeface="Calibri" pitchFamily="34" charset="0"/>
              </a:rPr>
              <a:t>Наиболее привлекательны оригинальные препараты + цена с примеальными надбавками</a:t>
            </a:r>
            <a:endParaRPr lang="de-DE" noProof="1" smtClean="0">
              <a:cs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Неопределённость, когда? Юридическо-законодательные проблемы</a:t>
            </a:r>
          </a:p>
          <a:p>
            <a:r>
              <a:rPr lang="ru-RU" dirty="0" smtClean="0"/>
              <a:t>Научные идеи не всегда доходит до рынка, сроки очень долгие.</a:t>
            </a:r>
            <a:r>
              <a:rPr lang="ru-RU" baseline="0" dirty="0" smtClean="0"/>
              <a:t> Противопоставляем лек препараты </a:t>
            </a:r>
            <a:r>
              <a:rPr lang="en-US" baseline="0" dirty="0" smtClean="0"/>
              <a:t>GLP </a:t>
            </a:r>
            <a:r>
              <a:rPr lang="ru-RU" baseline="0" dirty="0" smtClean="0"/>
              <a:t>центру. Кэш-</a:t>
            </a:r>
            <a:r>
              <a:rPr lang="ru-RU" baseline="0" dirty="0" err="1" smtClean="0"/>
              <a:t>флоу</a:t>
            </a:r>
            <a:r>
              <a:rPr lang="ru-RU" baseline="0" dirty="0" smtClean="0"/>
              <a:t> уже завтра наличие широкой клиентской базы (иностранные компании, отечественные компании), имеем методики сертифицированные, непосредственная оплата за исследования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07009-EEFC-0F48-83EA-2BDD4B76384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950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График</a:t>
            </a:r>
            <a:r>
              <a:rPr lang="ru-RU" baseline="0" dirty="0" smtClean="0"/>
              <a:t> роста относительной стоимости акция по отношению к основным фондовым индексам по сравнению с </a:t>
            </a:r>
            <a:r>
              <a:rPr lang="en-US" baseline="0" dirty="0" err="1" smtClean="0"/>
              <a:t>Thrmo</a:t>
            </a:r>
            <a:r>
              <a:rPr lang="en-US" baseline="0" dirty="0" smtClean="0"/>
              <a:t> fisher</a:t>
            </a:r>
            <a:r>
              <a:rPr lang="ru-RU" baseline="0" dirty="0" smtClean="0"/>
              <a:t>, демонстрирует стабильно высокий рост по сравнению с фондовыми индексами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07009-EEFC-0F48-83EA-2BDD4B76384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430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График</a:t>
            </a:r>
            <a:r>
              <a:rPr lang="ru-RU" baseline="0" dirty="0" smtClean="0"/>
              <a:t> относительно рост цен на акции по сравнению с Биг </a:t>
            </a:r>
            <a:r>
              <a:rPr lang="ru-RU" baseline="0" dirty="0" err="1" smtClean="0"/>
              <a:t>Фармой</a:t>
            </a:r>
            <a:r>
              <a:rPr lang="ru-RU" baseline="0" dirty="0" smtClean="0"/>
              <a:t> (Иллюстрация сегмента лабораторного рынка)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07009-EEFC-0F48-83EA-2BDD4B76384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600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3006-6795-6F45-863C-448A4D6595CF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11CC-758B-EF40-9D5B-A2E4EFB76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47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3006-6795-6F45-863C-448A4D6595CF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11CC-758B-EF40-9D5B-A2E4EFB76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46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3006-6795-6F45-863C-448A4D6595CF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11CC-758B-EF40-9D5B-A2E4EFB76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505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15.03.13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Prof.  Khachik  Saydyan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1551455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3006-6795-6F45-863C-448A4D6595CF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11CC-758B-EF40-9D5B-A2E4EFB76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72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3006-6795-6F45-863C-448A4D6595CF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11CC-758B-EF40-9D5B-A2E4EFB76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3006-6795-6F45-863C-448A4D6595CF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11CC-758B-EF40-9D5B-A2E4EFB76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428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3006-6795-6F45-863C-448A4D6595CF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11CC-758B-EF40-9D5B-A2E4EFB76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16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3006-6795-6F45-863C-448A4D6595CF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11CC-758B-EF40-9D5B-A2E4EFB76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19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3006-6795-6F45-863C-448A4D6595CF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11CC-758B-EF40-9D5B-A2E4EFB76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09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3006-6795-6F45-863C-448A4D6595CF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11CC-758B-EF40-9D5B-A2E4EFB76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52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3006-6795-6F45-863C-448A4D6595CF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11CC-758B-EF40-9D5B-A2E4EFB76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921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C3006-6795-6F45-863C-448A4D6595CF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811CC-758B-EF40-9D5B-A2E4EFB76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90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.jpeg"/><Relationship Id="rId4" Type="http://schemas.openxmlformats.org/officeDocument/2006/relationships/image" Target="../media/image5.png"/><Relationship Id="rId9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7828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GLP- ЦЕНТРЫ – ОСНОВА НОВОЙ ФАРМАЦЕВТИЧЕСКОЙ ИНДУСТРИИ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41328" y="3725333"/>
            <a:ext cx="33020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Д.м.н., профессор Хаитов Муса </a:t>
            </a:r>
            <a:r>
              <a:rPr lang="ru-RU" dirty="0" err="1" smtClean="0"/>
              <a:t>Рахимович</a:t>
            </a:r>
            <a:r>
              <a:rPr lang="ru-RU" dirty="0" smtClean="0"/>
              <a:t>,</a:t>
            </a:r>
          </a:p>
          <a:p>
            <a:r>
              <a:rPr lang="ru-RU" dirty="0"/>
              <a:t>Директор ФГБУ “ГНЦ “Институт иммунологии” ФМБА России</a:t>
            </a:r>
            <a:r>
              <a:rPr lang="en-US" dirty="0" smtClean="0">
                <a:effectLst/>
              </a:rPr>
              <a:t> </a:t>
            </a:r>
            <a:endParaRPr lang="ru-RU" dirty="0"/>
          </a:p>
        </p:txBody>
      </p:sp>
      <p:pic>
        <p:nvPicPr>
          <p:cNvPr id="5" name="Изображение 4" descr="V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03" y="215964"/>
            <a:ext cx="2768600" cy="838200"/>
          </a:xfrm>
          <a:prstGeom prst="rect">
            <a:avLst/>
          </a:prstGeom>
        </p:spPr>
      </p:pic>
      <p:pic>
        <p:nvPicPr>
          <p:cNvPr id="4" name="Изображение 3" descr="Untit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4" y="215968"/>
            <a:ext cx="1123555" cy="801053"/>
          </a:xfrm>
          <a:prstGeom prst="rect">
            <a:avLst/>
          </a:prstGeom>
        </p:spPr>
      </p:pic>
      <p:pic>
        <p:nvPicPr>
          <p:cNvPr id="6" name="Рисунок 5" descr="Фасад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56" y="3471779"/>
            <a:ext cx="3429000" cy="2571750"/>
          </a:xfrm>
          <a:prstGeom prst="rect">
            <a:avLst/>
          </a:prstGeom>
          <a:effectLst>
            <a:outerShdw blurRad="38100" dist="63500" dir="2700000" algn="tl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12959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55128" y="1315777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5471" y="3114881"/>
            <a:ext cx="5406566" cy="17526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Контактные данные: ФГБУ «ГНЦ Институт иммунологии» ФМБА России </a:t>
            </a:r>
            <a:endParaRPr lang="en-US" sz="2400" dirty="0" smtClean="0"/>
          </a:p>
          <a:p>
            <a:r>
              <a:rPr lang="ru-RU" sz="2400" dirty="0" smtClean="0"/>
              <a:t>Имя контакта: Муса Хаитов</a:t>
            </a:r>
          </a:p>
          <a:p>
            <a:r>
              <a:rPr lang="ru-RU" sz="2400" dirty="0" smtClean="0"/>
              <a:t>Адрес : Каширское шоссе 24/2</a:t>
            </a:r>
          </a:p>
          <a:p>
            <a:r>
              <a:rPr lang="ru-RU" sz="2400" dirty="0" smtClean="0"/>
              <a:t>Телефон: +7 499 617 79 61</a:t>
            </a:r>
          </a:p>
          <a:p>
            <a:r>
              <a:rPr lang="en-US" sz="2400" dirty="0" smtClean="0"/>
              <a:t>E-m</a:t>
            </a:r>
            <a:r>
              <a:rPr lang="en-US" sz="2400" dirty="0"/>
              <a:t>a</a:t>
            </a:r>
            <a:r>
              <a:rPr lang="en-US" sz="2400" dirty="0" smtClean="0"/>
              <a:t>il</a:t>
            </a:r>
            <a:r>
              <a:rPr lang="ru-RU" sz="2400" dirty="0" smtClean="0"/>
              <a:t>:</a:t>
            </a:r>
            <a:r>
              <a:rPr lang="en-US" sz="2400" dirty="0" smtClean="0"/>
              <a:t>mr.khaitov@nrcii.ru</a:t>
            </a:r>
          </a:p>
          <a:p>
            <a:endParaRPr lang="ru-RU" sz="2400" dirty="0" smtClean="0"/>
          </a:p>
        </p:txBody>
      </p:sp>
      <p:pic>
        <p:nvPicPr>
          <p:cNvPr id="5" name="Изображение 4" descr="V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873" y="6200545"/>
            <a:ext cx="1879881" cy="569138"/>
          </a:xfrm>
          <a:prstGeom prst="rect">
            <a:avLst/>
          </a:prstGeom>
        </p:spPr>
      </p:pic>
      <p:pic>
        <p:nvPicPr>
          <p:cNvPr id="4" name="Изображение 3" descr="Untit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37" y="215964"/>
            <a:ext cx="1768083" cy="126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1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eck 36"/>
          <p:cNvSpPr/>
          <p:nvPr/>
        </p:nvSpPr>
        <p:spPr bwMode="gray">
          <a:xfrm>
            <a:off x="165100" y="4854194"/>
            <a:ext cx="9144000" cy="620214"/>
          </a:xfrm>
          <a:prstGeom prst="rect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alpha val="15000"/>
                </a:schemeClr>
              </a:gs>
            </a:gsLst>
            <a:lin ang="5400000" scaled="1"/>
            <a:tileRect/>
          </a:gra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38" name="Rechteck 37"/>
          <p:cNvSpPr/>
          <p:nvPr/>
        </p:nvSpPr>
        <p:spPr bwMode="gray">
          <a:xfrm flipV="1">
            <a:off x="165100" y="4683854"/>
            <a:ext cx="9144000" cy="170338"/>
          </a:xfrm>
          <a:prstGeom prst="rect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alpha val="15000"/>
                </a:schemeClr>
              </a:gs>
            </a:gsLst>
            <a:lin ang="5400000" scaled="1"/>
            <a:tileRect/>
          </a:gra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447507" name="Rectangle 19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4689475" y="2245678"/>
            <a:ext cx="4130675" cy="7215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108000" rIns="0" bIns="0">
            <a:spAutoFit/>
          </a:bodyPr>
          <a:lstStyle/>
          <a:p>
            <a:pPr algn="r">
              <a:lnSpc>
                <a:spcPct val="90000"/>
              </a:lnSpc>
              <a:spcAft>
                <a:spcPct val="20000"/>
              </a:spcAft>
            </a:pPr>
            <a:r>
              <a:rPr lang="ru-RU" sz="3200" dirty="0" smtClean="0"/>
              <a:t>Биотехнология</a:t>
            </a:r>
            <a:r>
              <a:rPr lang="ru-RU" sz="1200" dirty="0" smtClean="0"/>
              <a:t> </a:t>
            </a:r>
            <a:r>
              <a:rPr lang="ru-RU" sz="1200" dirty="0"/>
              <a:t/>
            </a:r>
            <a:br>
              <a:rPr lang="ru-RU" sz="1200" dirty="0"/>
            </a:br>
            <a:endParaRPr lang="en-US" sz="1200" noProof="1"/>
          </a:p>
        </p:txBody>
      </p:sp>
      <p:sp>
        <p:nvSpPr>
          <p:cNvPr id="447499" name="Line 11" descr="© INSCALE GmbH, 26.05.2010&#10;http://www.presentationload.com/"/>
          <p:cNvSpPr>
            <a:spLocks noChangeShapeType="1"/>
          </p:cNvSpPr>
          <p:nvPr/>
        </p:nvSpPr>
        <p:spPr bwMode="gray">
          <a:xfrm>
            <a:off x="1985963" y="2245678"/>
            <a:ext cx="6834187" cy="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7500" name="Line 12" descr="© INSCALE GmbH, 26.05.2010&#10;http://www.presentationload.com/"/>
          <p:cNvSpPr>
            <a:spLocks noChangeShapeType="1"/>
          </p:cNvSpPr>
          <p:nvPr/>
        </p:nvSpPr>
        <p:spPr bwMode="gray">
          <a:xfrm>
            <a:off x="1985963" y="2912745"/>
            <a:ext cx="6834187" cy="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7501" name="Line 13" descr="© INSCALE GmbH, 26.05.2010&#10;http://www.presentationload.com/"/>
          <p:cNvSpPr>
            <a:spLocks noChangeShapeType="1"/>
          </p:cNvSpPr>
          <p:nvPr/>
        </p:nvSpPr>
        <p:spPr bwMode="gray">
          <a:xfrm>
            <a:off x="1986755" y="3579812"/>
            <a:ext cx="6834187" cy="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7502" name="Line 14" descr="© INSCALE GmbH, 26.05.2010&#10;http://www.presentationload.com/"/>
          <p:cNvSpPr>
            <a:spLocks noChangeShapeType="1"/>
          </p:cNvSpPr>
          <p:nvPr/>
        </p:nvSpPr>
        <p:spPr bwMode="gray">
          <a:xfrm>
            <a:off x="1985963" y="4246879"/>
            <a:ext cx="6834187" cy="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7518" name="Line 30" descr="© INSCALE GmbH, 26.05.2010&#10;http://www.presentationload.com/"/>
          <p:cNvSpPr>
            <a:spLocks noChangeShapeType="1"/>
          </p:cNvSpPr>
          <p:nvPr/>
        </p:nvSpPr>
        <p:spPr bwMode="gray">
          <a:xfrm>
            <a:off x="1985963" y="4913948"/>
            <a:ext cx="6834187" cy="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7521" name="Line 33" descr="© INSCALE GmbH, 26.05.2010&#10;http://www.presentationload.com/"/>
          <p:cNvSpPr>
            <a:spLocks noChangeShapeType="1"/>
          </p:cNvSpPr>
          <p:nvPr/>
        </p:nvSpPr>
        <p:spPr bwMode="gray">
          <a:xfrm>
            <a:off x="3881438" y="6888163"/>
            <a:ext cx="4938712" cy="0"/>
          </a:xfrm>
          <a:prstGeom prst="line">
            <a:avLst/>
          </a:prstGeom>
          <a:noFill/>
          <a:ln w="19050">
            <a:solidFill>
              <a:srgbClr val="5F5F5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7539" name="Oval 51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323850" y="5395913"/>
            <a:ext cx="3557588" cy="785812"/>
          </a:xfrm>
          <a:prstGeom prst="ellipse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47548" name="Picture 60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gray">
          <a:xfrm>
            <a:off x="165100" y="5005388"/>
            <a:ext cx="4524375" cy="8667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47540" name="Picture 52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325438" y="4414838"/>
            <a:ext cx="3556000" cy="1095375"/>
          </a:xfrm>
          <a:prstGeom prst="rect">
            <a:avLst/>
          </a:prstGeom>
          <a:noFill/>
        </p:spPr>
      </p:pic>
      <p:pic>
        <p:nvPicPr>
          <p:cNvPr id="447541" name="Picture 53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488950" y="3938588"/>
            <a:ext cx="2660650" cy="912812"/>
          </a:xfrm>
          <a:prstGeom prst="rect">
            <a:avLst/>
          </a:prstGeom>
          <a:noFill/>
        </p:spPr>
      </p:pic>
      <p:pic>
        <p:nvPicPr>
          <p:cNvPr id="447542" name="Picture 54" descr="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1008063" y="3322638"/>
            <a:ext cx="2371725" cy="788987"/>
          </a:xfrm>
          <a:prstGeom prst="rect">
            <a:avLst/>
          </a:prstGeom>
          <a:noFill/>
        </p:spPr>
      </p:pic>
      <p:pic>
        <p:nvPicPr>
          <p:cNvPr id="447544" name="Picture 56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325438" y="2790825"/>
            <a:ext cx="2603500" cy="617538"/>
          </a:xfrm>
          <a:prstGeom prst="rect">
            <a:avLst/>
          </a:prstGeom>
          <a:noFill/>
        </p:spPr>
      </p:pic>
      <p:pic>
        <p:nvPicPr>
          <p:cNvPr id="447546" name="Picture 58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gray">
          <a:xfrm>
            <a:off x="1008063" y="2069783"/>
            <a:ext cx="1619250" cy="842962"/>
          </a:xfrm>
          <a:prstGeom prst="rect">
            <a:avLst/>
          </a:prstGeom>
          <a:noFill/>
        </p:spPr>
      </p:pic>
      <p:sp>
        <p:nvSpPr>
          <p:cNvPr id="28" name="Titel 27"/>
          <p:cNvSpPr>
            <a:spLocks noGrp="1"/>
          </p:cNvSpPr>
          <p:nvPr>
            <p:ph type="title"/>
          </p:nvPr>
        </p:nvSpPr>
        <p:spPr bwMode="gray">
          <a:xfrm>
            <a:off x="323058" y="844291"/>
            <a:ext cx="8497092" cy="616455"/>
          </a:xfrm>
        </p:spPr>
        <p:txBody>
          <a:bodyPr/>
          <a:lstStyle/>
          <a:p>
            <a:r>
              <a:rPr lang="ru-RU" sz="3200" dirty="0" smtClean="0"/>
              <a:t>Фундаментальные технологии 21 века</a:t>
            </a:r>
            <a:endParaRPr lang="en-US" sz="3200" dirty="0"/>
          </a:p>
        </p:txBody>
      </p:sp>
      <p:sp>
        <p:nvSpPr>
          <p:cNvPr id="32" name="Rectangle 19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3881438" y="2912745"/>
            <a:ext cx="4938713" cy="5604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108000" rIns="0" bIns="0">
            <a:spAutoFit/>
          </a:bodyPr>
          <a:lstStyle/>
          <a:p>
            <a:pPr algn="r">
              <a:lnSpc>
                <a:spcPct val="90000"/>
              </a:lnSpc>
              <a:spcAft>
                <a:spcPct val="20000"/>
              </a:spcAft>
            </a:pPr>
            <a:r>
              <a:rPr lang="ru-RU" sz="3200" dirty="0" smtClean="0"/>
              <a:t>Медицинские технологии</a:t>
            </a:r>
          </a:p>
        </p:txBody>
      </p:sp>
      <p:sp>
        <p:nvSpPr>
          <p:cNvPr id="33" name="Rectangle 19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3502526" y="3579812"/>
            <a:ext cx="5317625" cy="5604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108000" rIns="0" bIns="0">
            <a:spAutoFit/>
          </a:bodyPr>
          <a:lstStyle/>
          <a:p>
            <a:pPr algn="r">
              <a:lnSpc>
                <a:spcPct val="90000"/>
              </a:lnSpc>
              <a:spcAft>
                <a:spcPct val="20000"/>
              </a:spcAft>
            </a:pPr>
            <a:r>
              <a:rPr lang="ru-RU" sz="3200" noProof="1" smtClean="0"/>
              <a:t>Информационные технологии</a:t>
            </a:r>
            <a:endParaRPr lang="en-US" sz="3200" noProof="1"/>
          </a:p>
        </p:txBody>
      </p:sp>
      <p:sp>
        <p:nvSpPr>
          <p:cNvPr id="34" name="Rectangle 19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4157579" y="4144283"/>
            <a:ext cx="4663363" cy="5604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108000" rIns="0" bIns="0">
            <a:spAutoFit/>
          </a:bodyPr>
          <a:lstStyle/>
          <a:p>
            <a:pPr algn="r">
              <a:lnSpc>
                <a:spcPct val="90000"/>
              </a:lnSpc>
              <a:spcAft>
                <a:spcPct val="20000"/>
              </a:spcAft>
            </a:pPr>
            <a:r>
              <a:rPr lang="ru-RU" sz="3200" noProof="1" smtClean="0"/>
              <a:t>Космические технологии</a:t>
            </a:r>
            <a:endParaRPr lang="en-US" sz="3200" noProof="1"/>
          </a:p>
        </p:txBody>
      </p:sp>
      <p:sp>
        <p:nvSpPr>
          <p:cNvPr id="35" name="Rectangle 19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4689475" y="4913948"/>
            <a:ext cx="4130675" cy="5604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108000" rIns="0" bIns="0">
            <a:spAutoFit/>
          </a:bodyPr>
          <a:lstStyle/>
          <a:p>
            <a:pPr algn="r">
              <a:lnSpc>
                <a:spcPct val="90000"/>
              </a:lnSpc>
              <a:spcAft>
                <a:spcPct val="20000"/>
              </a:spcAft>
            </a:pPr>
            <a:r>
              <a:rPr lang="ru-RU" sz="3200" dirty="0"/>
              <a:t>Энергетика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2199" y="6181725"/>
            <a:ext cx="7759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Медицинские и биологические  технологии рассматриваются как </a:t>
            </a:r>
            <a:endParaRPr lang="ru-RU" dirty="0" smtClean="0"/>
          </a:p>
          <a:p>
            <a:r>
              <a:rPr lang="ru-RU" dirty="0" smtClean="0"/>
              <a:t>наиболее </a:t>
            </a:r>
            <a:r>
              <a:rPr lang="ru-RU" dirty="0" smtClean="0"/>
              <a:t>перспективны</a:t>
            </a:r>
            <a:r>
              <a:rPr lang="ru-RU" dirty="0"/>
              <a:t>е</a:t>
            </a:r>
            <a:r>
              <a:rPr lang="ru-RU" dirty="0" smtClean="0"/>
              <a:t> направления </a:t>
            </a:r>
            <a:r>
              <a:rPr lang="ru-RU" dirty="0"/>
              <a:t>развития на ближайшие десятилетия</a:t>
            </a:r>
          </a:p>
        </p:txBody>
      </p:sp>
      <p:pic>
        <p:nvPicPr>
          <p:cNvPr id="29" name="Изображение 28" descr="VEB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799" y="244495"/>
            <a:ext cx="1981143" cy="599796"/>
          </a:xfrm>
          <a:prstGeom prst="rect">
            <a:avLst/>
          </a:prstGeom>
        </p:spPr>
      </p:pic>
      <p:pic>
        <p:nvPicPr>
          <p:cNvPr id="30" name="Изображение 29" descr="Untitled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58" y="200046"/>
            <a:ext cx="850719" cy="60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05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ihandform 37"/>
          <p:cNvSpPr/>
          <p:nvPr/>
        </p:nvSpPr>
        <p:spPr bwMode="gray">
          <a:xfrm>
            <a:off x="3947166" y="4774876"/>
            <a:ext cx="4472077" cy="1476700"/>
          </a:xfrm>
          <a:custGeom>
            <a:avLst/>
            <a:gdLst>
              <a:gd name="connsiteX0" fmla="*/ 0 w 3931920"/>
              <a:gd name="connsiteY0" fmla="*/ 762000 h 1272540"/>
              <a:gd name="connsiteX1" fmla="*/ 2804160 w 3931920"/>
              <a:gd name="connsiteY1" fmla="*/ 1272540 h 1272540"/>
              <a:gd name="connsiteX2" fmla="*/ 3931920 w 3931920"/>
              <a:gd name="connsiteY2" fmla="*/ 327660 h 1272540"/>
              <a:gd name="connsiteX3" fmla="*/ 1615440 w 3931920"/>
              <a:gd name="connsiteY3" fmla="*/ 0 h 1272540"/>
              <a:gd name="connsiteX4" fmla="*/ 0 w 3931920"/>
              <a:gd name="connsiteY4" fmla="*/ 762000 h 1272540"/>
              <a:gd name="connsiteX0" fmla="*/ 0 w 4008082"/>
              <a:gd name="connsiteY0" fmla="*/ 796619 h 1272540"/>
              <a:gd name="connsiteX1" fmla="*/ 2880322 w 4008082"/>
              <a:gd name="connsiteY1" fmla="*/ 1272540 h 1272540"/>
              <a:gd name="connsiteX2" fmla="*/ 4008082 w 4008082"/>
              <a:gd name="connsiteY2" fmla="*/ 327660 h 1272540"/>
              <a:gd name="connsiteX3" fmla="*/ 1691602 w 4008082"/>
              <a:gd name="connsiteY3" fmla="*/ 0 h 1272540"/>
              <a:gd name="connsiteX4" fmla="*/ 0 w 4008082"/>
              <a:gd name="connsiteY4" fmla="*/ 796619 h 1272540"/>
              <a:gd name="connsiteX0" fmla="*/ 0 w 4008082"/>
              <a:gd name="connsiteY0" fmla="*/ 796619 h 1355625"/>
              <a:gd name="connsiteX1" fmla="*/ 2880322 w 4008082"/>
              <a:gd name="connsiteY1" fmla="*/ 1355625 h 1355625"/>
              <a:gd name="connsiteX2" fmla="*/ 4008082 w 4008082"/>
              <a:gd name="connsiteY2" fmla="*/ 327660 h 1355625"/>
              <a:gd name="connsiteX3" fmla="*/ 1691602 w 4008082"/>
              <a:gd name="connsiteY3" fmla="*/ 0 h 1355625"/>
              <a:gd name="connsiteX4" fmla="*/ 0 w 4008082"/>
              <a:gd name="connsiteY4" fmla="*/ 796619 h 1355625"/>
              <a:gd name="connsiteX0" fmla="*/ 0 w 4008082"/>
              <a:gd name="connsiteY0" fmla="*/ 796619 h 1341777"/>
              <a:gd name="connsiteX1" fmla="*/ 2824931 w 4008082"/>
              <a:gd name="connsiteY1" fmla="*/ 1341777 h 1341777"/>
              <a:gd name="connsiteX2" fmla="*/ 4008082 w 4008082"/>
              <a:gd name="connsiteY2" fmla="*/ 327660 h 1341777"/>
              <a:gd name="connsiteX3" fmla="*/ 1691602 w 4008082"/>
              <a:gd name="connsiteY3" fmla="*/ 0 h 1341777"/>
              <a:gd name="connsiteX4" fmla="*/ 0 w 4008082"/>
              <a:gd name="connsiteY4" fmla="*/ 796619 h 1341777"/>
              <a:gd name="connsiteX0" fmla="*/ 0 w 4042701"/>
              <a:gd name="connsiteY0" fmla="*/ 796619 h 1341777"/>
              <a:gd name="connsiteX1" fmla="*/ 2824931 w 4042701"/>
              <a:gd name="connsiteY1" fmla="*/ 1341777 h 1341777"/>
              <a:gd name="connsiteX2" fmla="*/ 4042701 w 4042701"/>
              <a:gd name="connsiteY2" fmla="*/ 327660 h 1341777"/>
              <a:gd name="connsiteX3" fmla="*/ 1691602 w 4042701"/>
              <a:gd name="connsiteY3" fmla="*/ 0 h 1341777"/>
              <a:gd name="connsiteX4" fmla="*/ 0 w 4042701"/>
              <a:gd name="connsiteY4" fmla="*/ 796619 h 1341777"/>
              <a:gd name="connsiteX0" fmla="*/ 0 w 4063472"/>
              <a:gd name="connsiteY0" fmla="*/ 817391 h 1341777"/>
              <a:gd name="connsiteX1" fmla="*/ 2845702 w 4063472"/>
              <a:gd name="connsiteY1" fmla="*/ 1341777 h 1341777"/>
              <a:gd name="connsiteX2" fmla="*/ 4063472 w 4063472"/>
              <a:gd name="connsiteY2" fmla="*/ 327660 h 1341777"/>
              <a:gd name="connsiteX3" fmla="*/ 1712373 w 4063472"/>
              <a:gd name="connsiteY3" fmla="*/ 0 h 1341777"/>
              <a:gd name="connsiteX4" fmla="*/ 0 w 4063472"/>
              <a:gd name="connsiteY4" fmla="*/ 817391 h 1341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3472" h="1341777">
                <a:moveTo>
                  <a:pt x="0" y="817391"/>
                </a:moveTo>
                <a:lnTo>
                  <a:pt x="2845702" y="1341777"/>
                </a:lnTo>
                <a:lnTo>
                  <a:pt x="4063472" y="327660"/>
                </a:lnTo>
                <a:lnTo>
                  <a:pt x="1712373" y="0"/>
                </a:lnTo>
                <a:lnTo>
                  <a:pt x="0" y="817391"/>
                </a:lnTo>
                <a:close/>
              </a:path>
            </a:pathLst>
          </a:custGeom>
          <a:solidFill>
            <a:schemeClr val="tx1">
              <a:alpha val="32000"/>
            </a:schemeClr>
          </a:solidFill>
          <a:ln w="12700">
            <a:noFill/>
            <a:round/>
            <a:headEnd/>
            <a:tailEnd/>
          </a:ln>
          <a:effectLst>
            <a:softEdge rad="63500"/>
          </a:effectLst>
        </p:spPr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uppieren 77"/>
          <p:cNvGrpSpPr/>
          <p:nvPr/>
        </p:nvGrpSpPr>
        <p:grpSpPr bwMode="gray">
          <a:xfrm>
            <a:off x="0" y="4384719"/>
            <a:ext cx="9144000" cy="1488734"/>
            <a:chOff x="0" y="3521573"/>
            <a:chExt cx="9144000" cy="1488734"/>
          </a:xfrm>
        </p:grpSpPr>
        <p:sp>
          <p:nvSpPr>
            <p:cNvPr id="76" name="Rechteck 75"/>
            <p:cNvSpPr/>
            <p:nvPr/>
          </p:nvSpPr>
          <p:spPr bwMode="gray">
            <a:xfrm>
              <a:off x="0" y="3710499"/>
              <a:ext cx="9144000" cy="1299808"/>
            </a:xfrm>
            <a:prstGeom prst="rect">
              <a:avLst/>
            </a:prstGeom>
            <a:gradFill>
              <a:gsLst>
                <a:gs pos="0">
                  <a:schemeClr val="tx1">
                    <a:alpha val="1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hteck 76"/>
            <p:cNvSpPr/>
            <p:nvPr/>
          </p:nvSpPr>
          <p:spPr bwMode="gray">
            <a:xfrm flipV="1">
              <a:off x="0" y="3521573"/>
              <a:ext cx="9144000" cy="188925"/>
            </a:xfrm>
            <a:prstGeom prst="rect">
              <a:avLst/>
            </a:prstGeom>
            <a:gradFill>
              <a:gsLst>
                <a:gs pos="0">
                  <a:schemeClr val="tx1">
                    <a:alpha val="1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0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297355" y="1032472"/>
            <a:ext cx="8521516" cy="720884"/>
          </a:xfrm>
        </p:spPr>
        <p:txBody>
          <a:bodyPr/>
          <a:lstStyle/>
          <a:p>
            <a:r>
              <a:rPr lang="ru-RU" sz="3200" noProof="1" smtClean="0"/>
              <a:t>Специализация по стандартам </a:t>
            </a:r>
            <a:r>
              <a:rPr lang="en-US" sz="3200" noProof="1" smtClean="0"/>
              <a:t>GxP </a:t>
            </a:r>
            <a:r>
              <a:rPr lang="ru-RU" sz="3200" noProof="1" smtClean="0"/>
              <a:t>при создании и производстве лекарственных препаратов</a:t>
            </a:r>
            <a:endParaRPr lang="en-US" sz="3200" noProof="1" smtClean="0"/>
          </a:p>
        </p:txBody>
      </p:sp>
      <p:cxnSp>
        <p:nvCxnSpPr>
          <p:cNvPr id="66" name="Gerade Verbindung 65"/>
          <p:cNvCxnSpPr/>
          <p:nvPr/>
        </p:nvCxnSpPr>
        <p:spPr bwMode="gray">
          <a:xfrm rot="10800000">
            <a:off x="331470" y="3339215"/>
            <a:ext cx="553667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feld 66"/>
          <p:cNvSpPr txBox="1"/>
          <p:nvPr/>
        </p:nvSpPr>
        <p:spPr bwMode="gray">
          <a:xfrm flipH="1">
            <a:off x="331469" y="2666348"/>
            <a:ext cx="5287065" cy="672867"/>
          </a:xfrm>
          <a:prstGeom prst="rect">
            <a:avLst/>
          </a:prstGeom>
          <a:noFill/>
        </p:spPr>
        <p:txBody>
          <a:bodyPr wrap="square" lIns="0" rIns="0" bIns="72000" rtlCol="0" anchor="b" anchorCtr="0">
            <a:spAutoFit/>
          </a:bodyPr>
          <a:lstStyle/>
          <a:p>
            <a:r>
              <a:rPr lang="ru-RU" dirty="0" err="1" smtClean="0"/>
              <a:t>Дженерики</a:t>
            </a:r>
            <a:r>
              <a:rPr lang="en-US" dirty="0" smtClean="0"/>
              <a:t>: </a:t>
            </a:r>
            <a:r>
              <a:rPr lang="ru-RU" dirty="0"/>
              <a:t>производство по стандартам </a:t>
            </a:r>
            <a:r>
              <a:rPr lang="en-US" dirty="0"/>
              <a:t>GMP</a:t>
            </a:r>
          </a:p>
          <a:p>
            <a:r>
              <a:rPr lang="en-US" dirty="0" smtClean="0"/>
              <a:t>  </a:t>
            </a:r>
            <a:endParaRPr lang="en-US" sz="1600" dirty="0" smtClean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33" name="Gerade Verbindung 32"/>
          <p:cNvCxnSpPr/>
          <p:nvPr/>
        </p:nvCxnSpPr>
        <p:spPr bwMode="gray">
          <a:xfrm rot="10800000">
            <a:off x="331470" y="3919299"/>
            <a:ext cx="510462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 bwMode="gray">
          <a:xfrm flipH="1">
            <a:off x="331470" y="3246432"/>
            <a:ext cx="4384410" cy="672867"/>
          </a:xfrm>
          <a:prstGeom prst="rect">
            <a:avLst/>
          </a:prstGeom>
          <a:noFill/>
        </p:spPr>
        <p:txBody>
          <a:bodyPr wrap="square" lIns="0" rIns="0" bIns="72000" rtlCol="0" anchor="b" anchorCtr="0">
            <a:spAutoFit/>
          </a:bodyPr>
          <a:lstStyle/>
          <a:p>
            <a:r>
              <a:rPr lang="ru-RU" dirty="0" smtClean="0"/>
              <a:t>Патентованные препараты</a:t>
            </a:r>
            <a:r>
              <a:rPr lang="en-US" dirty="0" smtClean="0"/>
              <a:t>:  </a:t>
            </a:r>
            <a:r>
              <a:rPr lang="ru-RU" dirty="0" smtClean="0"/>
              <a:t>производство по стандартам </a:t>
            </a:r>
            <a:r>
              <a:rPr lang="en-US" dirty="0" smtClean="0"/>
              <a:t>GMP</a:t>
            </a:r>
          </a:p>
        </p:txBody>
      </p:sp>
      <p:cxnSp>
        <p:nvCxnSpPr>
          <p:cNvPr id="36" name="Gerade Verbindung 35"/>
          <p:cNvCxnSpPr/>
          <p:nvPr/>
        </p:nvCxnSpPr>
        <p:spPr bwMode="gray">
          <a:xfrm rot="10800000">
            <a:off x="331470" y="4499383"/>
            <a:ext cx="467257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 bwMode="gray">
          <a:xfrm flipH="1">
            <a:off x="331470" y="3826516"/>
            <a:ext cx="3189762" cy="672867"/>
          </a:xfrm>
          <a:prstGeom prst="rect">
            <a:avLst/>
          </a:prstGeom>
          <a:noFill/>
        </p:spPr>
        <p:txBody>
          <a:bodyPr wrap="square" lIns="0" rIns="0" bIns="72000" rtlCol="0" anchor="b" anchorCtr="0">
            <a:spAutoFit/>
          </a:bodyPr>
          <a:lstStyle/>
          <a:p>
            <a:r>
              <a:rPr lang="ru-RU" dirty="0" smtClean="0"/>
              <a:t>Клиника 1-3 фазы</a:t>
            </a:r>
            <a:r>
              <a:rPr lang="en-US" dirty="0" smtClean="0"/>
              <a:t> </a:t>
            </a:r>
            <a:r>
              <a:rPr lang="ru-RU" dirty="0" smtClean="0"/>
              <a:t>по стандартам </a:t>
            </a:r>
            <a:r>
              <a:rPr lang="en-US" dirty="0" smtClean="0"/>
              <a:t>GCP</a:t>
            </a:r>
          </a:p>
        </p:txBody>
      </p:sp>
      <p:cxnSp>
        <p:nvCxnSpPr>
          <p:cNvPr id="39" name="Gerade Verbindung 38"/>
          <p:cNvCxnSpPr/>
          <p:nvPr/>
        </p:nvCxnSpPr>
        <p:spPr bwMode="gray">
          <a:xfrm rot="10800000">
            <a:off x="331470" y="5079467"/>
            <a:ext cx="431253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 bwMode="gray">
          <a:xfrm flipH="1">
            <a:off x="331470" y="4596604"/>
            <a:ext cx="3563276" cy="426646"/>
          </a:xfrm>
          <a:prstGeom prst="rect">
            <a:avLst/>
          </a:prstGeom>
          <a:noFill/>
        </p:spPr>
        <p:txBody>
          <a:bodyPr wrap="square" lIns="0" rIns="0" bIns="72000" rtlCol="0" anchor="b" anchorCtr="0">
            <a:spAutoFit/>
          </a:bodyPr>
          <a:lstStyle/>
          <a:p>
            <a:r>
              <a:rPr lang="ru-RU" sz="2000" b="1" dirty="0" err="1" smtClean="0"/>
              <a:t>Доклиника</a:t>
            </a:r>
            <a:r>
              <a:rPr lang="en-US" sz="2000" b="1" dirty="0" smtClean="0"/>
              <a:t> </a:t>
            </a:r>
            <a:r>
              <a:rPr lang="ru-RU" sz="2000" b="1" dirty="0" smtClean="0"/>
              <a:t>по стандартам </a:t>
            </a:r>
            <a:r>
              <a:rPr lang="en-US" sz="2000" b="1" dirty="0" smtClean="0"/>
              <a:t> GLP</a:t>
            </a:r>
            <a:endParaRPr lang="en-US" sz="2000" dirty="0" smtClean="0"/>
          </a:p>
        </p:txBody>
      </p:sp>
      <p:sp>
        <p:nvSpPr>
          <p:cNvPr id="49" name="Rectangle 6"/>
          <p:cNvSpPr>
            <a:spLocks noChangeArrowheads="1"/>
          </p:cNvSpPr>
          <p:nvPr/>
        </p:nvSpPr>
        <p:spPr bwMode="gray">
          <a:xfrm>
            <a:off x="4852616" y="3920898"/>
            <a:ext cx="2919378" cy="2921451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scene3d>
            <a:camera prst="perspectiveRelaxed" fov="3000000">
              <a:rot lat="20040000" lon="17460000" rev="4860000"/>
            </a:camera>
            <a:lightRig rig="threePt" dir="t"/>
          </a:scene3d>
          <a:sp3d z="431800">
            <a:bevelT w="254000" h="43180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gray">
          <a:xfrm>
            <a:off x="5153156" y="4223510"/>
            <a:ext cx="2318299" cy="2316227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perspectiveRelaxed" fov="3000000">
              <a:rot lat="20040000" lon="17460000" rev="4860000"/>
            </a:camera>
            <a:lightRig rig="threePt" dir="t"/>
          </a:scene3d>
          <a:sp3d z="4318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gray">
          <a:xfrm>
            <a:off x="5153156" y="4223510"/>
            <a:ext cx="2318299" cy="2316227"/>
          </a:xfrm>
          <a:prstGeom prst="rect">
            <a:avLst/>
          </a:prstGeom>
          <a:solidFill>
            <a:schemeClr val="tx1">
              <a:alpha val="80000"/>
            </a:schemeClr>
          </a:solidFill>
          <a:ln w="9525">
            <a:noFill/>
            <a:miter lim="800000"/>
            <a:headEnd/>
            <a:tailEnd/>
          </a:ln>
          <a:scene3d>
            <a:camera prst="perspectiveRelaxed" fov="3000000">
              <a:rot lat="20040000" lon="17460000" rev="4860000"/>
            </a:camera>
            <a:lightRig rig="threePt" dir="t"/>
          </a:scene3d>
          <a:sp3d z="958850">
            <a:bevelT w="254000" h="43180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8"/>
          <p:cNvSpPr>
            <a:spLocks noChangeArrowheads="1"/>
          </p:cNvSpPr>
          <p:nvPr/>
        </p:nvSpPr>
        <p:spPr bwMode="gray">
          <a:xfrm>
            <a:off x="5456804" y="4473292"/>
            <a:ext cx="1711002" cy="1714112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perspectiveRelaxed" fov="3000000">
              <a:rot lat="20040000" lon="17460000" rev="4860000"/>
            </a:camera>
            <a:lightRig rig="threePt" dir="t"/>
          </a:scene3d>
          <a:sp3d z="95885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gray">
          <a:xfrm>
            <a:off x="5456804" y="4473292"/>
            <a:ext cx="1711002" cy="1714112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 w="9525">
            <a:noFill/>
            <a:miter lim="800000"/>
            <a:headEnd/>
            <a:tailEnd/>
          </a:ln>
          <a:scene3d>
            <a:camera prst="perspectiveRelaxed" fov="3000000">
              <a:rot lat="20040000" lon="17460000" rev="4860000"/>
            </a:camera>
            <a:lightRig rig="threePt" dir="t"/>
          </a:scene3d>
          <a:sp3d z="1479550">
            <a:bevelT w="254000" h="43180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9"/>
          <p:cNvSpPr>
            <a:spLocks noChangeArrowheads="1"/>
          </p:cNvSpPr>
          <p:nvPr/>
        </p:nvSpPr>
        <p:spPr bwMode="gray">
          <a:xfrm>
            <a:off x="5755271" y="4774350"/>
            <a:ext cx="1114068" cy="1111996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perspectiveRelaxed" fov="3000000">
              <a:rot lat="20040000" lon="17460000" rev="4860000"/>
            </a:camera>
            <a:lightRig rig="threePt" dir="t"/>
          </a:scene3d>
          <a:sp3d z="147955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9"/>
          <p:cNvSpPr>
            <a:spLocks noChangeArrowheads="1"/>
          </p:cNvSpPr>
          <p:nvPr/>
        </p:nvSpPr>
        <p:spPr bwMode="gray">
          <a:xfrm>
            <a:off x="5755271" y="4774350"/>
            <a:ext cx="1114068" cy="1111996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 w="9525">
            <a:noFill/>
            <a:miter lim="800000"/>
            <a:headEnd/>
            <a:tailEnd/>
          </a:ln>
          <a:scene3d>
            <a:camera prst="perspectiveRelaxed" fov="3000000">
              <a:rot lat="20040000" lon="17460000" rev="4860000"/>
            </a:camera>
            <a:lightRig rig="threePt" dir="t"/>
          </a:scene3d>
          <a:sp3d z="2000250">
            <a:bevelT w="254000" h="43180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10"/>
          <p:cNvSpPr>
            <a:spLocks noChangeArrowheads="1"/>
          </p:cNvSpPr>
          <p:nvPr/>
        </p:nvSpPr>
        <p:spPr bwMode="gray">
          <a:xfrm>
            <a:off x="6058920" y="5075925"/>
            <a:ext cx="506771" cy="508844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perspectiveRelaxed" fov="3000000">
              <a:rot lat="20040000" lon="17460000" rev="4860000"/>
            </a:camera>
            <a:lightRig rig="threePt" dir="t"/>
          </a:scene3d>
          <a:sp3d z="200025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Rectangle 10"/>
          <p:cNvSpPr>
            <a:spLocks noChangeArrowheads="1"/>
          </p:cNvSpPr>
          <p:nvPr/>
        </p:nvSpPr>
        <p:spPr bwMode="gray">
          <a:xfrm>
            <a:off x="6058920" y="5075925"/>
            <a:ext cx="506771" cy="508844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 w="9525">
            <a:noFill/>
            <a:miter lim="800000"/>
            <a:headEnd/>
            <a:tailEnd/>
          </a:ln>
          <a:scene3d>
            <a:camera prst="perspectiveRelaxed" fov="3000000">
              <a:rot lat="20040000" lon="17460000" rev="4860000"/>
            </a:camera>
            <a:lightRig rig="threePt" dir="t"/>
          </a:scene3d>
          <a:sp3d z="2527300">
            <a:bevelT w="254000" h="43180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8" name="Gerade Verbindung 67"/>
          <p:cNvCxnSpPr/>
          <p:nvPr/>
        </p:nvCxnSpPr>
        <p:spPr bwMode="gray">
          <a:xfrm rot="10800000">
            <a:off x="331470" y="5659551"/>
            <a:ext cx="380848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/>
          <p:cNvSpPr txBox="1"/>
          <p:nvPr/>
        </p:nvSpPr>
        <p:spPr bwMode="gray">
          <a:xfrm flipH="1">
            <a:off x="331470" y="5263682"/>
            <a:ext cx="3189762" cy="395869"/>
          </a:xfrm>
          <a:prstGeom prst="rect">
            <a:avLst/>
          </a:prstGeom>
          <a:noFill/>
        </p:spPr>
        <p:txBody>
          <a:bodyPr wrap="square" lIns="0" rIns="0" bIns="72000" rtlCol="0" anchor="b" anchorCtr="0">
            <a:spAutoFit/>
          </a:bodyPr>
          <a:lstStyle/>
          <a:p>
            <a:r>
              <a:rPr lang="ru-RU" dirty="0" smtClean="0"/>
              <a:t>Обнаружение /создание </a:t>
            </a:r>
            <a:endParaRPr lang="en-US" dirty="0" smtClean="0"/>
          </a:p>
        </p:txBody>
      </p:sp>
      <p:pic>
        <p:nvPicPr>
          <p:cNvPr id="35" name="Изображение 34" descr="VE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070" y="99382"/>
            <a:ext cx="1981143" cy="599796"/>
          </a:xfrm>
          <a:prstGeom prst="rect">
            <a:avLst/>
          </a:prstGeom>
        </p:spPr>
      </p:pic>
      <p:pic>
        <p:nvPicPr>
          <p:cNvPr id="40" name="Изображение 39" descr="Untitl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55" y="99382"/>
            <a:ext cx="728935" cy="51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50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790494"/>
            <a:ext cx="8229600" cy="1143000"/>
          </a:xfrm>
        </p:spPr>
        <p:txBody>
          <a:bodyPr/>
          <a:lstStyle/>
          <a:p>
            <a:r>
              <a:rPr lang="ru-RU" dirty="0" smtClean="0"/>
              <a:t>Чего боятся инвесторы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53138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Непосредственные инвестиции в  научные разработки </a:t>
            </a:r>
            <a:r>
              <a:rPr lang="en-US" dirty="0" smtClean="0"/>
              <a:t> </a:t>
            </a:r>
            <a:r>
              <a:rPr lang="ru-RU" dirty="0" smtClean="0"/>
              <a:t> в качестве </a:t>
            </a:r>
            <a:r>
              <a:rPr lang="en-US" dirty="0" smtClean="0"/>
              <a:t>R&amp;D </a:t>
            </a:r>
            <a:r>
              <a:rPr lang="ru-RU" dirty="0" smtClean="0"/>
              <a:t>имеют высокие риски,  так как невозможно предсказать – получим ли мы инновации  с большим рыночным потенциалом  или останемся  с пустыми руками и  результатами, которые вряд ли принесут доходы </a:t>
            </a:r>
          </a:p>
        </p:txBody>
      </p:sp>
      <p:pic>
        <p:nvPicPr>
          <p:cNvPr id="4" name="Picture 14" descr="burning_question_h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633" y="1049564"/>
            <a:ext cx="426308" cy="65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Изображение 4" descr="VE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442"/>
            <a:ext cx="1981143" cy="599796"/>
          </a:xfrm>
          <a:prstGeom prst="rect">
            <a:avLst/>
          </a:prstGeom>
        </p:spPr>
      </p:pic>
      <p:pic>
        <p:nvPicPr>
          <p:cNvPr id="6" name="Изображение 5" descr="Untitle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57" y="153934"/>
            <a:ext cx="850719" cy="60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0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hermo Fisher Scientific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99" r="-14899"/>
          <a:stretch>
            <a:fillRect/>
          </a:stretch>
        </p:blipFill>
        <p:spPr>
          <a:xfrm>
            <a:off x="111104" y="1039816"/>
            <a:ext cx="8938901" cy="5784000"/>
          </a:xfrm>
        </p:spPr>
      </p:pic>
      <p:pic>
        <p:nvPicPr>
          <p:cNvPr id="5" name="Изображение 4" descr="VE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151"/>
            <a:ext cx="1981143" cy="599796"/>
          </a:xfrm>
          <a:prstGeom prst="rect">
            <a:avLst/>
          </a:prstGeom>
        </p:spPr>
      </p:pic>
      <p:pic>
        <p:nvPicPr>
          <p:cNvPr id="6" name="Изображение 5" descr="Untitle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825" y="102658"/>
            <a:ext cx="850719" cy="6065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4263" y="154457"/>
            <a:ext cx="6074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Сравнение динамики основных </a:t>
            </a:r>
            <a:r>
              <a:rPr lang="ru-RU" sz="2000" b="1" dirty="0" smtClean="0"/>
              <a:t>фондовых</a:t>
            </a:r>
          </a:p>
          <a:p>
            <a:pPr algn="ctr"/>
            <a:r>
              <a:rPr lang="ru-RU" sz="2000" b="1" dirty="0" smtClean="0"/>
              <a:t> индексов</a:t>
            </a:r>
            <a:r>
              <a:rPr lang="ru-RU" sz="2000" b="1" dirty="0"/>
              <a:t> </a:t>
            </a:r>
            <a:r>
              <a:rPr lang="ru-RU" sz="2000" b="1" dirty="0" smtClean="0"/>
              <a:t>с </a:t>
            </a:r>
            <a:r>
              <a:rPr lang="en-US" sz="2000" b="1" dirty="0" smtClean="0"/>
              <a:t>Thermo </a:t>
            </a:r>
            <a:r>
              <a:rPr lang="en-US" sz="2000" b="1" dirty="0"/>
              <a:t>Fisher</a:t>
            </a:r>
            <a:br>
              <a:rPr lang="en-US" sz="2000" b="1" dirty="0"/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37755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nofi vsThermoFisher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18" r="-13118"/>
          <a:stretch>
            <a:fillRect/>
          </a:stretch>
        </p:blipFill>
        <p:spPr>
          <a:xfrm>
            <a:off x="-252708" y="871672"/>
            <a:ext cx="9562392" cy="5847643"/>
          </a:xfrm>
        </p:spPr>
      </p:pic>
      <p:pic>
        <p:nvPicPr>
          <p:cNvPr id="5" name="Изображение 4" descr="VE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0151"/>
            <a:ext cx="1811708" cy="599796"/>
          </a:xfrm>
          <a:prstGeom prst="rect">
            <a:avLst/>
          </a:prstGeom>
        </p:spPr>
      </p:pic>
      <p:pic>
        <p:nvPicPr>
          <p:cNvPr id="6" name="Изображение 5" descr="Untitle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377" y="153934"/>
            <a:ext cx="850719" cy="6065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0495" y="105246"/>
            <a:ext cx="6192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Сравнение динамики роста акций по фармацевтическим и </a:t>
            </a:r>
            <a:endParaRPr lang="ru-RU" b="1" dirty="0" smtClean="0"/>
          </a:p>
          <a:p>
            <a:pPr algn="ctr"/>
            <a:r>
              <a:rPr lang="ru-RU" b="1" dirty="0" smtClean="0"/>
              <a:t>лабораторным </a:t>
            </a:r>
            <a:r>
              <a:rPr lang="ru-RU" b="1" dirty="0"/>
              <a:t>компаниям на примере </a:t>
            </a:r>
            <a:r>
              <a:rPr lang="en-US" b="1" dirty="0" smtClean="0"/>
              <a:t>Thermo Fisher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8373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311239" y="1575177"/>
            <a:ext cx="2799430" cy="218497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Экспериментальной технологии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иммунопрепаратов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Препаративной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 биохимии антигенов</a:t>
            </a:r>
            <a:endParaRPr lang="ru-RU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Пептидных иммуногенов                  </a:t>
            </a:r>
            <a:endParaRPr lang="ru-RU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Полисахаридных вакцин </a:t>
            </a:r>
            <a:endParaRPr lang="ru-RU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Биотехнологии </a:t>
            </a:r>
            <a:endParaRPr lang="ru-RU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Молекулярной иммуногенетики</a:t>
            </a:r>
            <a:endParaRPr lang="ru-RU" sz="1400" b="1" u="sng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Химии белка</a:t>
            </a:r>
            <a:endParaRPr lang="ru-RU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2017" y="4164456"/>
            <a:ext cx="2368095" cy="4674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b="1" dirty="0" smtClean="0">
              <a:solidFill>
                <a:prstClr val="black"/>
              </a:solidFill>
              <a:latin typeface="+mj-lt"/>
              <a:ea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prstClr val="black"/>
                </a:solidFill>
                <a:latin typeface="+mj-lt"/>
                <a:ea typeface="Times New Roman" pitchFamily="18" charset="0"/>
              </a:rPr>
              <a:t>БЕЗОПАСНОСТЬ</a:t>
            </a:r>
            <a:endParaRPr lang="ru-RU" b="1" dirty="0" smtClean="0">
              <a:solidFill>
                <a:prstClr val="black"/>
              </a:solidFill>
              <a:latin typeface="+mj-lt"/>
            </a:endParaRPr>
          </a:p>
          <a:p>
            <a:pPr algn="ctr"/>
            <a:endParaRPr lang="ru-RU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1501" y="101491"/>
            <a:ext cx="6014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+mj-lt"/>
              </a:rPr>
              <a:t>Структурные  подразделения  ФГБУ «ГНЦ Института </a:t>
            </a:r>
          </a:p>
          <a:p>
            <a:pPr algn="ctr"/>
            <a:r>
              <a:rPr lang="ru-RU" sz="2000" b="1" dirty="0" smtClean="0">
                <a:latin typeface="+mj-lt"/>
              </a:rPr>
              <a:t>иммунологии» ФМБА России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91552" y="1050894"/>
            <a:ext cx="2415206" cy="45034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latin typeface="+mj-lt"/>
                <a:ea typeface="Times New Roman" pitchFamily="18" charset="0"/>
              </a:rPr>
              <a:t>ЭФФЕКТИВНОСТЬ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40987" y="857234"/>
            <a:ext cx="2371059" cy="4560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+mj-lt"/>
              </a:rPr>
              <a:t>ФАРМАКОКИНЕТИК</a:t>
            </a:r>
            <a:r>
              <a:rPr lang="ru-RU" b="1" dirty="0">
                <a:solidFill>
                  <a:prstClr val="black"/>
                </a:solidFill>
                <a:latin typeface="+mj-lt"/>
              </a:rPr>
              <a:t>А</a:t>
            </a:r>
            <a:endParaRPr lang="ru-RU" b="1" dirty="0" smtClean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2693" y="4780303"/>
            <a:ext cx="2799430" cy="12017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Лекарственно-диагностических форм</a:t>
            </a:r>
            <a:endParaRPr lang="ru-RU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Физиологии  иммунитета и аллергии </a:t>
            </a:r>
            <a:endParaRPr lang="en-US" sz="1400" dirty="0" smtClean="0">
              <a:solidFill>
                <a:schemeClr val="tx1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Токсикологии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87155" y="1709159"/>
            <a:ext cx="2624000" cy="47058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Лаборатория иммунохимии </a:t>
            </a:r>
            <a:endParaRPr lang="ru-RU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Генетического контроля иммунного ответа</a:t>
            </a:r>
            <a:endParaRPr lang="ru-RU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Активации иммунитета </a:t>
            </a:r>
            <a:endParaRPr lang="ru-RU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Клеточных механизмов аллергии  </a:t>
            </a:r>
            <a:endParaRPr lang="ru-RU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Дифференцировки лимфоцитов </a:t>
            </a:r>
            <a:endParaRPr lang="ru-RU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Экспериментальных животных </a:t>
            </a:r>
            <a:endParaRPr lang="ru-RU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Персонализированной медицины и молекулярной иммунологии </a:t>
            </a:r>
            <a:endParaRPr lang="ru-RU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</a:pPr>
            <a:r>
              <a:rPr lang="ru-RU" sz="1400" dirty="0" err="1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Онкоиммунологии</a:t>
            </a:r>
            <a:endParaRPr lang="ru-RU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Моделирования иммунологических процессов </a:t>
            </a:r>
            <a:endParaRPr lang="ru-RU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Клинической иммунологии</a:t>
            </a:r>
            <a:endParaRPr lang="ru-RU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</a:pPr>
            <a:r>
              <a:rPr lang="ru-RU" sz="1400" dirty="0" err="1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Иммунокоррекции</a:t>
            </a:r>
            <a:endParaRPr lang="ru-RU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Взаимодействия клеток               </a:t>
            </a:r>
            <a:endParaRPr lang="ru-RU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>
              <a:buFont typeface="Wingdings" pitchFamily="2" charset="2"/>
              <a:buChar char="Ø"/>
            </a:pPr>
            <a:endParaRPr lang="ru-RU" sz="1400" dirty="0">
              <a:latin typeface="+mj-lt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9922" y="982766"/>
            <a:ext cx="2240190" cy="4643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b="1" dirty="0" smtClean="0">
                <a:solidFill>
                  <a:prstClr val="black"/>
                </a:solidFill>
                <a:latin typeface="+mj-lt"/>
                <a:ea typeface="Times New Roman" pitchFamily="18" charset="0"/>
              </a:rPr>
              <a:t>R&amp;D</a:t>
            </a:r>
            <a:r>
              <a:rPr lang="ru-RU" b="1" dirty="0" smtClean="0">
                <a:solidFill>
                  <a:prstClr val="black"/>
                </a:solidFill>
                <a:latin typeface="+mj-lt"/>
                <a:ea typeface="Times New Roman" pitchFamily="18" charset="0"/>
              </a:rPr>
              <a:t> </a:t>
            </a:r>
            <a:endParaRPr lang="ru-RU" b="1" dirty="0" smtClean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19925" y="1424339"/>
            <a:ext cx="2624000" cy="709339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latin typeface="+mj-lt"/>
                <a:cs typeface="Arial" pitchFamily="34" charset="0"/>
              </a:rPr>
              <a:t>Радиоизотопных методов исследований</a:t>
            </a:r>
          </a:p>
          <a:p>
            <a:r>
              <a:rPr lang="ru-RU" sz="1400" dirty="0" smtClean="0">
                <a:latin typeface="+mj-lt"/>
                <a:cs typeface="Arial" pitchFamily="34" charset="0"/>
              </a:rPr>
              <a:t>Клинической фармакологии</a:t>
            </a:r>
          </a:p>
        </p:txBody>
      </p:sp>
      <p:pic>
        <p:nvPicPr>
          <p:cNvPr id="11" name="Изображение 4" descr="V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13"/>
            <a:ext cx="1981143" cy="599796"/>
          </a:xfrm>
          <a:prstGeom prst="rect">
            <a:avLst/>
          </a:prstGeom>
        </p:spPr>
      </p:pic>
      <p:pic>
        <p:nvPicPr>
          <p:cNvPr id="12" name="Изображение 5" descr="Untit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37" y="42836"/>
            <a:ext cx="850719" cy="606531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3296204" y="4968838"/>
            <a:ext cx="2773359" cy="17710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Ø"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3429475" y="5008750"/>
            <a:ext cx="2994416" cy="17710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Научно – консультативное 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отделение 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Отделение иммунопатологии 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Аллергологии и </a:t>
            </a:r>
            <a:r>
              <a:rPr lang="ru-RU" sz="1400" dirty="0" err="1" smtClean="0">
                <a:solidFill>
                  <a:schemeClr val="tx1"/>
                </a:solidFill>
              </a:rPr>
              <a:t>иммунопаталогии</a:t>
            </a:r>
            <a:r>
              <a:rPr lang="ru-RU" sz="1400" dirty="0" smtClean="0">
                <a:solidFill>
                  <a:schemeClr val="tx1"/>
                </a:solidFill>
              </a:rPr>
              <a:t> кожи 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Отделение бронхиальной астмы 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Отделение аллергологии 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Клинико-эпидемиологических исследований</a:t>
            </a:r>
            <a:r>
              <a:rPr lang="ru-RU" sz="1400" b="1" dirty="0" smtClean="0"/>
              <a:t> </a:t>
            </a:r>
            <a:endParaRPr lang="ru-RU" sz="1400" b="1" u="sng" dirty="0" smtClean="0"/>
          </a:p>
          <a:p>
            <a:pPr algn="l"/>
            <a:endParaRPr lang="ru-RU" sz="14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446980" y="4326498"/>
            <a:ext cx="2371059" cy="5369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latin typeface="+mj-lt"/>
                <a:ea typeface="Times New Roman" pitchFamily="18" charset="0"/>
              </a:rPr>
              <a:t>КЛИНИЧЕСКИЕ ИССЛЕДОВАНИЯ</a:t>
            </a:r>
          </a:p>
        </p:txBody>
      </p:sp>
      <p:sp>
        <p:nvSpPr>
          <p:cNvPr id="25" name="AutoShape 48"/>
          <p:cNvSpPr>
            <a:spLocks noChangeArrowheads="1"/>
          </p:cNvSpPr>
          <p:nvPr/>
        </p:nvSpPr>
        <p:spPr bwMode="auto">
          <a:xfrm>
            <a:off x="3377931" y="2198445"/>
            <a:ext cx="2508477" cy="2055377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CCEC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</a:rPr>
              <a:t>GLP</a:t>
            </a:r>
            <a:r>
              <a:rPr lang="ru-RU" sz="2400" b="1" dirty="0" smtClean="0">
                <a:solidFill>
                  <a:schemeClr val="bg1"/>
                </a:solidFill>
              </a:rPr>
              <a:t>-центр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«Иммунология»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64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4414" y="1018118"/>
            <a:ext cx="8215370" cy="8874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0164" y="1104242"/>
            <a:ext cx="1714512" cy="6560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ПОИСК  НОВЫХ МОЛЕКУЛ</a:t>
            </a:r>
            <a:endParaRPr lang="ru-RU" sz="1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08990" y="1121334"/>
            <a:ext cx="1714512" cy="6560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ИЗУЧЕНИЕ МЕХАНИЗМОВ ДЕЙСТВИЯ</a:t>
            </a:r>
            <a:endParaRPr lang="ru-RU" sz="1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83222" y="1112788"/>
            <a:ext cx="1714512" cy="6816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СОЗДАНИЕ МОДЕЛЕЙ ДЛЯ ОЦЕНКИ ЭФФЕКТИВНОСТИ </a:t>
            </a:r>
            <a:endParaRPr lang="ru-RU" sz="1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23832" y="926518"/>
            <a:ext cx="1928826" cy="82522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R&amp;D</a:t>
            </a:r>
            <a:endParaRPr lang="ru-RU" sz="1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2960" y="2352810"/>
            <a:ext cx="8215370" cy="81987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8710" y="2456027"/>
            <a:ext cx="1714512" cy="61970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ЛАБОРАТОРНАЯ ТЕХНОЛОГИЯ  ПРОИЗВОДСТВА</a:t>
            </a:r>
            <a:endParaRPr lang="ru-RU" sz="12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17536" y="2456027"/>
            <a:ext cx="1714512" cy="6197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ИССЛЕДОВАНИЕ БЕЗОПАСНОСТИ</a:t>
            </a:r>
            <a:endParaRPr lang="ru-RU" sz="12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46362" y="2473118"/>
            <a:ext cx="1714512" cy="6026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ИССЛЕДОВАНИЕ ЭФФЕКТИВНОСТИ</a:t>
            </a:r>
            <a:endParaRPr lang="ru-RU" sz="12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40924" y="2266982"/>
            <a:ext cx="1928826" cy="78311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ДОКЛИНИЧЕСКИЕ ИССЛЕДОВАНИЯ </a:t>
            </a:r>
            <a:endParaRPr lang="ru-RU" sz="1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2960" y="3666875"/>
            <a:ext cx="8215370" cy="8973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8710" y="3783825"/>
            <a:ext cx="171451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ЭКСПЕРЕМЕНТАЛЬНО</a:t>
            </a:r>
            <a:r>
              <a:rPr lang="en-US" sz="1200" dirty="0" smtClean="0"/>
              <a:t>-</a:t>
            </a:r>
            <a:r>
              <a:rPr lang="ru-RU" sz="1200" dirty="0" smtClean="0"/>
              <a:t>ПРОМЫШЛЕННАЯ ТЕХНОЛОГИЯ</a:t>
            </a:r>
            <a:endParaRPr lang="ru-RU" sz="12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617536" y="3783824"/>
            <a:ext cx="171451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ВЫПУСК СЕРИЙ ЛС</a:t>
            </a:r>
            <a:endParaRPr lang="ru-RU" sz="12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546362" y="3783824"/>
            <a:ext cx="1714512" cy="6429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РЕГИСТРАЦИОННОЕ ДОСЬЕ</a:t>
            </a:r>
            <a:endParaRPr lang="ru-RU" sz="12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858016" y="3614646"/>
            <a:ext cx="1928826" cy="82921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ТЕХНОЛОГИЧЕСКИЕ ИССЛЕДОВАНИЯ</a:t>
            </a:r>
            <a:endParaRPr lang="ru-RU" sz="1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13039" y="5502377"/>
            <a:ext cx="8215370" cy="91855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98789" y="5665416"/>
            <a:ext cx="171451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  - 4 ФАЗЫ КЛИНИЧЕСКИХ ИССЛЕДОВАНИЙ  </a:t>
            </a:r>
            <a:endParaRPr lang="ru-RU" sz="12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627615" y="5673961"/>
            <a:ext cx="1714512" cy="6429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Р</a:t>
            </a:r>
            <a:r>
              <a:rPr lang="ru-RU" sz="1200" dirty="0" smtClean="0"/>
              <a:t>ЕГИСТРАЦИЯ ЛС </a:t>
            </a:r>
            <a:endParaRPr lang="ru-RU" sz="12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56441" y="5673961"/>
            <a:ext cx="1714512" cy="6429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РЕГИСТРАЦИОННОЕ ДОСЬЕ</a:t>
            </a:r>
            <a:endParaRPr lang="ru-RU" sz="12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85187" y="5479145"/>
            <a:ext cx="1928826" cy="8392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КЛИНИЧЕСКИЕ ИССЛЕДОВАНИЯ </a:t>
            </a:r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2006626" y="195497"/>
            <a:ext cx="5919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Схема работы </a:t>
            </a:r>
            <a:r>
              <a:rPr lang="en-US" sz="2400" b="1" dirty="0">
                <a:latin typeface="+mj-lt"/>
              </a:rPr>
              <a:t>GLP-</a:t>
            </a:r>
            <a:r>
              <a:rPr lang="ru-RU" sz="2400" b="1" dirty="0" smtClean="0">
                <a:latin typeface="+mj-lt"/>
              </a:rPr>
              <a:t>центра «Иммунология»</a:t>
            </a:r>
            <a:endParaRPr lang="ru-RU" sz="2400" b="1" dirty="0">
              <a:latin typeface="+mj-lt"/>
            </a:endParaRPr>
          </a:p>
        </p:txBody>
      </p:sp>
      <p:pic>
        <p:nvPicPr>
          <p:cNvPr id="31" name="Изображение 4" descr="V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13"/>
            <a:ext cx="1981143" cy="599796"/>
          </a:xfrm>
          <a:prstGeom prst="rect">
            <a:avLst/>
          </a:prstGeom>
        </p:spPr>
      </p:pic>
      <p:pic>
        <p:nvPicPr>
          <p:cNvPr id="32" name="Изображение 5" descr="Untit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37" y="42836"/>
            <a:ext cx="850719" cy="60653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655224" y="5025329"/>
            <a:ext cx="3882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Дополнительные возможности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30182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77"/>
          <p:cNvGrpSpPr/>
          <p:nvPr/>
        </p:nvGrpSpPr>
        <p:grpSpPr bwMode="gray">
          <a:xfrm>
            <a:off x="0" y="4459072"/>
            <a:ext cx="9144000" cy="1488734"/>
            <a:chOff x="0" y="3521573"/>
            <a:chExt cx="9144000" cy="1488734"/>
          </a:xfrm>
        </p:grpSpPr>
        <p:sp>
          <p:nvSpPr>
            <p:cNvPr id="14" name="Rechteck 13"/>
            <p:cNvSpPr/>
            <p:nvPr/>
          </p:nvSpPr>
          <p:spPr bwMode="gray">
            <a:xfrm>
              <a:off x="0" y="3710499"/>
              <a:ext cx="9144000" cy="1299808"/>
            </a:xfrm>
            <a:prstGeom prst="rect">
              <a:avLst/>
            </a:pr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hteck 14"/>
            <p:cNvSpPr/>
            <p:nvPr/>
          </p:nvSpPr>
          <p:spPr bwMode="gray">
            <a:xfrm flipV="1">
              <a:off x="0" y="3521573"/>
              <a:ext cx="9144000" cy="188925"/>
            </a:xfrm>
            <a:prstGeom prst="rect">
              <a:avLst/>
            </a:pr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272574" y="1031080"/>
            <a:ext cx="8750300" cy="375820"/>
          </a:xfrm>
        </p:spPr>
        <p:txBody>
          <a:bodyPr/>
          <a:lstStyle/>
          <a:p>
            <a:r>
              <a:rPr lang="en-US" sz="3200" dirty="0" smtClean="0"/>
              <a:t>R&amp;D </a:t>
            </a:r>
            <a:r>
              <a:rPr lang="ru-RU" sz="3200" dirty="0" smtClean="0"/>
              <a:t>портфель</a:t>
            </a:r>
            <a:br>
              <a:rPr lang="ru-RU" sz="3200" dirty="0" smtClean="0"/>
            </a:br>
            <a:r>
              <a:rPr lang="de-DE" sz="3200" dirty="0" smtClean="0">
                <a:ln>
                  <a:solidFill>
                    <a:schemeClr val="tx1"/>
                  </a:solidFill>
                </a:ln>
              </a:rPr>
              <a:t>GLP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</a:rPr>
              <a:t>-центра   </a:t>
            </a:r>
            <a:r>
              <a:rPr lang="ru-RU" sz="3200" dirty="0">
                <a:ln>
                  <a:solidFill>
                    <a:schemeClr val="tx1"/>
                  </a:solidFill>
                </a:ln>
              </a:rPr>
              <a:t>«Иммунология»</a:t>
            </a:r>
            <a:r>
              <a:rPr lang="de-DE" sz="3200" dirty="0">
                <a:ln>
                  <a:solidFill>
                    <a:schemeClr val="tx1"/>
                  </a:solidFill>
                </a:ln>
              </a:rPr>
              <a:t/>
            </a:r>
            <a:br>
              <a:rPr lang="de-DE" sz="3200" dirty="0">
                <a:ln>
                  <a:solidFill>
                    <a:schemeClr val="tx1"/>
                  </a:solidFill>
                </a:ln>
              </a:rPr>
            </a:br>
            <a:endParaRPr lang="en-US" sz="3200" dirty="0"/>
          </a:p>
        </p:txBody>
      </p:sp>
      <p:sp>
        <p:nvSpPr>
          <p:cNvPr id="6" name="Ellipse 5"/>
          <p:cNvSpPr/>
          <p:nvPr/>
        </p:nvSpPr>
        <p:spPr bwMode="gray">
          <a:xfrm>
            <a:off x="3665219" y="4752858"/>
            <a:ext cx="1679071" cy="176702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scene3d>
            <a:camera prst="perspectiveRelaxed">
              <a:rot lat="17073600" lon="0" rev="0"/>
            </a:camera>
            <a:lightRig rig="balanced" dir="t">
              <a:rot lat="0" lon="0" rev="1200000"/>
            </a:lightRig>
          </a:scene3d>
          <a:sp3d z="438150" extrusionH="355600">
            <a:bevelT w="101600" h="38100" prst="coolSlant"/>
            <a:bevelB w="101600" h="3810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Ellipse 7"/>
          <p:cNvSpPr/>
          <p:nvPr/>
        </p:nvSpPr>
        <p:spPr bwMode="gray">
          <a:xfrm>
            <a:off x="3863339" y="4768098"/>
            <a:ext cx="1679071" cy="17670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  <a:round/>
            <a:headEnd/>
            <a:tailEnd/>
          </a:ln>
          <a:scene3d>
            <a:camera prst="perspectiveRelaxed">
              <a:rot lat="17073600" lon="0" rev="0"/>
            </a:camera>
            <a:lightRig rig="balanced" dir="t">
              <a:rot lat="0" lon="0" rev="1200000"/>
            </a:lightRig>
          </a:scene3d>
          <a:sp3d z="876300" extrusionH="355600">
            <a:bevelT w="101600" h="38100" prst="coolSlant"/>
            <a:bevelB w="101600" h="3810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Ellipse 8"/>
          <p:cNvSpPr/>
          <p:nvPr/>
        </p:nvSpPr>
        <p:spPr bwMode="gray">
          <a:xfrm>
            <a:off x="3771899" y="4768098"/>
            <a:ext cx="1679071" cy="17670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  <a:round/>
            <a:headEnd/>
            <a:tailEnd/>
          </a:ln>
          <a:scene3d>
            <a:camera prst="perspectiveRelaxed">
              <a:rot lat="17073600" lon="0" rev="0"/>
            </a:camera>
            <a:lightRig rig="balanced" dir="t">
              <a:rot lat="0" lon="0" rev="1200000"/>
            </a:lightRig>
          </a:scene3d>
          <a:sp3d z="1320800" extrusionH="355600">
            <a:bevelT w="101600" h="38100" prst="coolSlant"/>
            <a:bevelB w="101600" h="3810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llipse 9"/>
          <p:cNvSpPr/>
          <p:nvPr/>
        </p:nvSpPr>
        <p:spPr bwMode="gray">
          <a:xfrm>
            <a:off x="3867149" y="4752858"/>
            <a:ext cx="1679071" cy="176702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  <a:scene3d>
            <a:camera prst="perspectiveRelaxed">
              <a:rot lat="17073600" lon="0" rev="0"/>
            </a:camera>
            <a:lightRig rig="balanced" dir="t">
              <a:rot lat="0" lon="0" rev="1200000"/>
            </a:lightRig>
          </a:scene3d>
          <a:sp3d z="1765300" extrusionH="355600">
            <a:bevelT w="101600" h="38100" prst="coolSlant"/>
            <a:bevelB w="101600" h="3810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Ellipse 10"/>
          <p:cNvSpPr/>
          <p:nvPr/>
        </p:nvSpPr>
        <p:spPr bwMode="gray">
          <a:xfrm>
            <a:off x="3749039" y="4768098"/>
            <a:ext cx="1679071" cy="1767028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scene3d>
            <a:camera prst="perspectiveRelaxed">
              <a:rot lat="17073600" lon="0" rev="0"/>
            </a:camera>
            <a:lightRig rig="balanced" dir="t">
              <a:rot lat="0" lon="0" rev="1200000"/>
            </a:lightRig>
          </a:scene3d>
          <a:sp3d z="2209800" extrusionH="355600">
            <a:bevelT w="101600" h="38100" prst="coolSlant"/>
            <a:bevelB w="101600" h="3810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Gerade Verbindung 16"/>
          <p:cNvCxnSpPr/>
          <p:nvPr/>
        </p:nvCxnSpPr>
        <p:spPr bwMode="gray">
          <a:xfrm>
            <a:off x="5564028" y="4104253"/>
            <a:ext cx="3290109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 bwMode="gray">
          <a:xfrm>
            <a:off x="302658" y="2382204"/>
            <a:ext cx="3189762" cy="395869"/>
          </a:xfrm>
          <a:prstGeom prst="rect">
            <a:avLst/>
          </a:prstGeom>
          <a:noFill/>
        </p:spPr>
        <p:txBody>
          <a:bodyPr wrap="square" rIns="0" bIns="72000" rtlCol="0" anchor="b" anchorCtr="0">
            <a:spAutoFit/>
          </a:bodyPr>
          <a:lstStyle/>
          <a:p>
            <a:pPr algn="ctr"/>
            <a:r>
              <a:rPr lang="ru-RU" b="1" dirty="0" smtClean="0"/>
              <a:t>ВИЧРЕПОЛ</a:t>
            </a:r>
            <a:endParaRPr lang="en-US" dirty="0"/>
          </a:p>
        </p:txBody>
      </p:sp>
      <p:cxnSp>
        <p:nvCxnSpPr>
          <p:cNvPr id="20" name="Gerade Verbindung 19"/>
          <p:cNvCxnSpPr/>
          <p:nvPr/>
        </p:nvCxnSpPr>
        <p:spPr bwMode="gray">
          <a:xfrm>
            <a:off x="5571648" y="5062278"/>
            <a:ext cx="3282489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 bwMode="gray">
          <a:xfrm>
            <a:off x="1102399" y="3266709"/>
            <a:ext cx="1572439" cy="395869"/>
          </a:xfrm>
          <a:prstGeom prst="rect">
            <a:avLst/>
          </a:prstGeom>
          <a:noFill/>
        </p:spPr>
        <p:txBody>
          <a:bodyPr wrap="square" rIns="0" bIns="72000" rtlCol="0" anchor="b" anchorCtr="0">
            <a:spAutoFit/>
          </a:bodyPr>
          <a:lstStyle/>
          <a:p>
            <a:pPr algn="ctr"/>
            <a:r>
              <a:rPr lang="ru-RU" b="1" dirty="0">
                <a:ea typeface="Times New Roman" pitchFamily="18" charset="0"/>
                <a:cs typeface="Arial" pitchFamily="34" charset="0"/>
              </a:rPr>
              <a:t>ИПФ </a:t>
            </a:r>
            <a:r>
              <a:rPr lang="en-US" b="1" dirty="0">
                <a:ea typeface="Times New Roman" pitchFamily="18" charset="0"/>
                <a:cs typeface="Arial" pitchFamily="34" charset="0"/>
              </a:rPr>
              <a:t>III</a:t>
            </a:r>
            <a:r>
              <a:rPr lang="ru-RU" b="1" dirty="0">
                <a:ea typeface="Times New Roman" pitchFamily="18" charset="0"/>
                <a:cs typeface="Arial" pitchFamily="34" charset="0"/>
              </a:rPr>
              <a:t> </a:t>
            </a:r>
            <a:endParaRPr lang="en-US" dirty="0"/>
          </a:p>
        </p:txBody>
      </p:sp>
      <p:cxnSp>
        <p:nvCxnSpPr>
          <p:cNvPr id="37" name="Gerade Verbindung 36"/>
          <p:cNvCxnSpPr/>
          <p:nvPr/>
        </p:nvCxnSpPr>
        <p:spPr bwMode="gray">
          <a:xfrm>
            <a:off x="323850" y="3608953"/>
            <a:ext cx="331089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 bwMode="gray">
          <a:xfrm>
            <a:off x="5855667" y="4717628"/>
            <a:ext cx="2998470" cy="395869"/>
          </a:xfrm>
          <a:prstGeom prst="rect">
            <a:avLst/>
          </a:prstGeom>
          <a:noFill/>
        </p:spPr>
        <p:txBody>
          <a:bodyPr wrap="square" lIns="0" rIns="0" bIns="72000" rtlCol="0" anchor="b" anchorCtr="0">
            <a:spAutoFit/>
          </a:bodyPr>
          <a:lstStyle/>
          <a:p>
            <a:r>
              <a:rPr lang="ru-RU" b="1" dirty="0">
                <a:ea typeface="Times New Roman" pitchFamily="18" charset="0"/>
                <a:cs typeface="Arial" pitchFamily="34" charset="0"/>
              </a:rPr>
              <a:t>В</a:t>
            </a:r>
            <a:r>
              <a:rPr lang="ru-RU" b="1" dirty="0">
                <a:ea typeface="MS Mincho" pitchFamily="49" charset="-128"/>
                <a:cs typeface="Arial" pitchFamily="34" charset="0"/>
              </a:rPr>
              <a:t>акцина против </a:t>
            </a:r>
            <a:r>
              <a:rPr lang="en-US" b="1" i="1" dirty="0" smtClean="0">
                <a:ea typeface="MS Mincho" pitchFamily="49" charset="-128"/>
                <a:cs typeface="Arial" pitchFamily="34" charset="0"/>
              </a:rPr>
              <a:t>H. </a:t>
            </a:r>
            <a:r>
              <a:rPr lang="en-US" b="1" i="1" dirty="0" err="1" smtClean="0">
                <a:ea typeface="MS Mincho" pitchFamily="49" charset="-128"/>
                <a:cs typeface="Arial" pitchFamily="34" charset="0"/>
              </a:rPr>
              <a:t>Infuenzae</a:t>
            </a:r>
            <a:r>
              <a:rPr lang="ru-RU" b="1" i="1" dirty="0" smtClean="0">
                <a:ea typeface="MS Mincho" pitchFamily="49" charset="-128"/>
                <a:cs typeface="Arial" pitchFamily="34" charset="0"/>
              </a:rPr>
              <a:t> </a:t>
            </a:r>
            <a:endParaRPr lang="en-US" i="1" dirty="0"/>
          </a:p>
        </p:txBody>
      </p:sp>
      <p:cxnSp>
        <p:nvCxnSpPr>
          <p:cNvPr id="40" name="Gerade Verbindung 39"/>
          <p:cNvCxnSpPr/>
          <p:nvPr/>
        </p:nvCxnSpPr>
        <p:spPr bwMode="gray">
          <a:xfrm>
            <a:off x="353934" y="4581292"/>
            <a:ext cx="333599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 bwMode="gray">
          <a:xfrm>
            <a:off x="412479" y="5096462"/>
            <a:ext cx="2998470" cy="395869"/>
          </a:xfrm>
          <a:prstGeom prst="rect">
            <a:avLst/>
          </a:prstGeom>
          <a:noFill/>
        </p:spPr>
        <p:txBody>
          <a:bodyPr wrap="square" lIns="0" rIns="0" bIns="72000" rtlCol="0" anchor="b" anchorCtr="0">
            <a:spAutoFit/>
          </a:bodyPr>
          <a:lstStyle/>
          <a:p>
            <a:r>
              <a:rPr lang="ru-RU" b="1" dirty="0">
                <a:ea typeface="Times New Roman" pitchFamily="18" charset="0"/>
                <a:cs typeface="Arial" pitchFamily="34" charset="0"/>
              </a:rPr>
              <a:t>Противоопухолевая вакцина </a:t>
            </a:r>
            <a:endParaRPr lang="en-US" dirty="0"/>
          </a:p>
        </p:txBody>
      </p:sp>
      <p:cxnSp>
        <p:nvCxnSpPr>
          <p:cNvPr id="43" name="Gerade Verbindung 42"/>
          <p:cNvCxnSpPr/>
          <p:nvPr/>
        </p:nvCxnSpPr>
        <p:spPr bwMode="gray">
          <a:xfrm>
            <a:off x="366580" y="5445342"/>
            <a:ext cx="324993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 bwMode="gray">
          <a:xfrm>
            <a:off x="1158898" y="4217385"/>
            <a:ext cx="1678323" cy="395869"/>
          </a:xfrm>
          <a:prstGeom prst="rect">
            <a:avLst/>
          </a:prstGeom>
          <a:noFill/>
        </p:spPr>
        <p:txBody>
          <a:bodyPr wrap="square" lIns="0" rIns="0" bIns="72000" rtlCol="0" anchor="b" anchorCtr="0">
            <a:spAutoFit/>
          </a:bodyPr>
          <a:lstStyle/>
          <a:p>
            <a:r>
              <a:rPr lang="ru-RU" b="1" dirty="0">
                <a:ea typeface="Times New Roman" pitchFamily="18" charset="0"/>
                <a:cs typeface="Arial" pitchFamily="34" charset="0"/>
              </a:rPr>
              <a:t>siIL4-89-153/LTP</a:t>
            </a:r>
            <a:r>
              <a:rPr lang="ru-RU" dirty="0">
                <a:ea typeface="Times New Roman" pitchFamily="18" charset="0"/>
                <a:cs typeface="Arial" pitchFamily="34" charset="0"/>
              </a:rPr>
              <a:t> </a:t>
            </a:r>
            <a:endParaRPr lang="en-US" dirty="0"/>
          </a:p>
        </p:txBody>
      </p:sp>
      <p:pic>
        <p:nvPicPr>
          <p:cNvPr id="22" name="Изображение 4" descr="V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13"/>
            <a:ext cx="1981143" cy="599796"/>
          </a:xfrm>
          <a:prstGeom prst="rect">
            <a:avLst/>
          </a:prstGeom>
        </p:spPr>
      </p:pic>
      <p:pic>
        <p:nvPicPr>
          <p:cNvPr id="23" name="Изображение 5" descr="Untit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37" y="42836"/>
            <a:ext cx="850719" cy="606531"/>
          </a:xfrm>
          <a:prstGeom prst="rect">
            <a:avLst/>
          </a:prstGeom>
        </p:spPr>
      </p:pic>
      <p:sp>
        <p:nvSpPr>
          <p:cNvPr id="25" name="Ellipse 10"/>
          <p:cNvSpPr/>
          <p:nvPr/>
        </p:nvSpPr>
        <p:spPr bwMode="gray">
          <a:xfrm>
            <a:off x="3961261" y="4262456"/>
            <a:ext cx="1679071" cy="176702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round/>
            <a:headEnd/>
            <a:tailEnd/>
          </a:ln>
          <a:scene3d>
            <a:camera prst="perspectiveRelaxed">
              <a:rot lat="17073600" lon="0" rev="0"/>
            </a:camera>
            <a:lightRig rig="balanced" dir="t">
              <a:rot lat="0" lon="0" rev="1200000"/>
            </a:lightRig>
          </a:scene3d>
          <a:sp3d z="2209800" extrusionH="355600">
            <a:bevelT w="101600" h="38100" prst="coolSlant"/>
            <a:bevelB w="101600" h="3810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220972" y="2888152"/>
            <a:ext cx="2291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a typeface="Times New Roman" pitchFamily="18" charset="0"/>
                <a:cs typeface="Arial" pitchFamily="34" charset="0"/>
              </a:rPr>
              <a:t>ПТЕРПОЛ И ФАРПОЛ </a:t>
            </a:r>
            <a:endParaRPr lang="ru-RU" dirty="0"/>
          </a:p>
        </p:txBody>
      </p:sp>
      <p:cxnSp>
        <p:nvCxnSpPr>
          <p:cNvPr id="27" name="Gerade Verbindung 16"/>
          <p:cNvCxnSpPr/>
          <p:nvPr/>
        </p:nvCxnSpPr>
        <p:spPr bwMode="gray">
          <a:xfrm flipV="1">
            <a:off x="5640332" y="3196949"/>
            <a:ext cx="3170636" cy="1848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10"/>
          <p:cNvSpPr/>
          <p:nvPr/>
        </p:nvSpPr>
        <p:spPr bwMode="gray">
          <a:xfrm>
            <a:off x="3754729" y="3816636"/>
            <a:ext cx="1679071" cy="17670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round/>
            <a:headEnd/>
            <a:tailEnd/>
          </a:ln>
          <a:scene3d>
            <a:camera prst="perspectiveRelaxed">
              <a:rot lat="17073600" lon="0" rev="0"/>
            </a:camera>
            <a:lightRig rig="balanced" dir="t">
              <a:rot lat="0" lon="0" rev="1200000"/>
            </a:lightRig>
          </a:scene3d>
          <a:sp3d z="2209800" extrusionH="355600">
            <a:bevelT w="101600" h="38100" prst="coolSlant"/>
            <a:bevelB w="101600" h="3810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631128" y="3786197"/>
            <a:ext cx="1326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a typeface="Times New Roman" pitchFamily="18" charset="0"/>
                <a:cs typeface="Arial" pitchFamily="34" charset="0"/>
              </a:rPr>
              <a:t>ОСТЕОСТАБ</a:t>
            </a:r>
            <a:endParaRPr lang="ru-RU" dirty="0"/>
          </a:p>
        </p:txBody>
      </p:sp>
      <p:cxnSp>
        <p:nvCxnSpPr>
          <p:cNvPr id="31" name="Gerade Verbindung 36"/>
          <p:cNvCxnSpPr/>
          <p:nvPr/>
        </p:nvCxnSpPr>
        <p:spPr bwMode="gray">
          <a:xfrm>
            <a:off x="319817" y="2727287"/>
            <a:ext cx="336477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207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4030</TotalTime>
  <Words>467</Words>
  <Application>Microsoft Office PowerPoint</Application>
  <PresentationFormat>Экран (4:3)</PresentationFormat>
  <Paragraphs>110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GLP- ЦЕНТРЫ – ОСНОВА НОВОЙ ФАРМАЦЕВТИЧЕСКОЙ ИНДУСТРИИ</vt:lpstr>
      <vt:lpstr>Фундаментальные технологии 21 века</vt:lpstr>
      <vt:lpstr>Специализация по стандартам GxP при создании и производстве лекарственных препаратов</vt:lpstr>
      <vt:lpstr>Чего боятся инвесторы</vt:lpstr>
      <vt:lpstr>Презентация PowerPoint</vt:lpstr>
      <vt:lpstr>Презентация PowerPoint</vt:lpstr>
      <vt:lpstr>Презентация PowerPoint</vt:lpstr>
      <vt:lpstr>Презентация PowerPoint</vt:lpstr>
      <vt:lpstr>R&amp;D портфель GLP-центра   «Иммунология» </vt:lpstr>
      <vt:lpstr>Спасибо за внимание</vt:lpstr>
    </vt:vector>
  </TitlesOfParts>
  <Company>ABIOLEK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Khachik Sayadyan</dc:creator>
  <cp:lastModifiedBy>Муса</cp:lastModifiedBy>
  <cp:revision>57</cp:revision>
  <dcterms:created xsi:type="dcterms:W3CDTF">2014-10-06T10:03:25Z</dcterms:created>
  <dcterms:modified xsi:type="dcterms:W3CDTF">2014-10-14T14:39:27Z</dcterms:modified>
</cp:coreProperties>
</file>